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7" r:id="rId1"/>
  </p:sldMasterIdLst>
  <p:notesMasterIdLst>
    <p:notesMasterId r:id="rId35"/>
  </p:notesMasterIdLst>
  <p:handoutMasterIdLst>
    <p:handoutMasterId r:id="rId36"/>
  </p:handoutMasterIdLst>
  <p:sldIdLst>
    <p:sldId id="307" r:id="rId2"/>
    <p:sldId id="372" r:id="rId3"/>
    <p:sldId id="320" r:id="rId4"/>
    <p:sldId id="333" r:id="rId5"/>
    <p:sldId id="359" r:id="rId6"/>
    <p:sldId id="358" r:id="rId7"/>
    <p:sldId id="363" r:id="rId8"/>
    <p:sldId id="337" r:id="rId9"/>
    <p:sldId id="332" r:id="rId10"/>
    <p:sldId id="335" r:id="rId11"/>
    <p:sldId id="357" r:id="rId12"/>
    <p:sldId id="360" r:id="rId13"/>
    <p:sldId id="364" r:id="rId14"/>
    <p:sldId id="365" r:id="rId15"/>
    <p:sldId id="351" r:id="rId16"/>
    <p:sldId id="366" r:id="rId17"/>
    <p:sldId id="367" r:id="rId18"/>
    <p:sldId id="361" r:id="rId19"/>
    <p:sldId id="352" r:id="rId20"/>
    <p:sldId id="362" r:id="rId21"/>
    <p:sldId id="373" r:id="rId22"/>
    <p:sldId id="338" r:id="rId23"/>
    <p:sldId id="369" r:id="rId24"/>
    <p:sldId id="368" r:id="rId25"/>
    <p:sldId id="345" r:id="rId26"/>
    <p:sldId id="348" r:id="rId27"/>
    <p:sldId id="346" r:id="rId28"/>
    <p:sldId id="350" r:id="rId29"/>
    <p:sldId id="347" r:id="rId30"/>
    <p:sldId id="336" r:id="rId31"/>
    <p:sldId id="370" r:id="rId32"/>
    <p:sldId id="374" r:id="rId33"/>
    <p:sldId id="375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C8EED97-56F4-4D54-9EA1-DD0041809A9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E4F5A819-FD88-4B53-88E1-412930E3301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89406C-F196-4938-A6CD-BA15BD400F34}" type="slidenum">
              <a:rPr lang="en-US"/>
              <a:pPr/>
              <a:t>2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699" cap="flat">
            <a:solidFill>
              <a:schemeClr val="tx1"/>
            </a:solidFill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0488" tIns="44450" rIns="90488" bIns="4445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89406C-F196-4938-A6CD-BA15BD400F34}" type="slidenum">
              <a:rPr lang="en-US"/>
              <a:pPr/>
              <a:t>8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699" cap="flat">
            <a:solidFill>
              <a:schemeClr val="tx1"/>
            </a:solidFill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0488" tIns="44450" rIns="90488" bIns="4445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5D66B9-F578-49D2-B165-1A4BCF52FDBE}" type="slidenum">
              <a:rPr lang="en-US"/>
              <a:pPr/>
              <a:t>22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699" cap="flat">
            <a:solidFill>
              <a:schemeClr val="tx1"/>
            </a:solidFill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0488" tIns="44450" rIns="90488" bIns="44450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04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06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7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08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10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11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12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3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4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5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6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7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8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9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0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1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2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3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4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5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6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7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28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29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0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1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2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3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4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5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6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37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5638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5639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5640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641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AFBAB40-23E7-48D5-ADD5-5CA54901AE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9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6A123-F61A-4D59-AA16-19955BD7BF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6A946-FA3E-4FBA-BB13-ADAA93356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213" y="228600"/>
            <a:ext cx="85090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3213" y="1676400"/>
            <a:ext cx="4194175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676400"/>
            <a:ext cx="4194175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5D347247-A7D9-4B18-99C1-EE20011CED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45C51-A26D-4216-9C95-32BEAE2DB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1CAC6-FF1F-425A-8CD8-70277989A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A10CC-343A-4BC6-9A3B-540FFFAD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3DF37-9B05-432C-AF98-D5C6BDED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1A484-08DC-4D05-8984-F99BB1CEAB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19577-36F0-4C03-A035-B5F059536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CD236-764E-438D-BBA2-88BECF64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474CF0-F581-4F23-8796-AE9632446A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24579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0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1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2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3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4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5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6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7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88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9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0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1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2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3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4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5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6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7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8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9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0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1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2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3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04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05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06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7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8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09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10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11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2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613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614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615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4616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4617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76D72E5-3B98-4371-A1F5-7A9FBBFA1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14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http://media.web.britannica.com/eb-media/42/135742-004-C334511E.jpg" TargetMode="External"/><Relationship Id="rId13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0" descr="http://www.miwd.uscourts.gov/COURTROOM%20TECH/Bell/Court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305800" cy="622935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676400" y="5638800"/>
            <a:ext cx="6400800" cy="1295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1295400" y="4572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Mock Trial</a:t>
            </a:r>
            <a:endParaRPr kumimoji="0" lang="en-US" sz="5400" b="1" i="0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2209800"/>
            <a:ext cx="3429000" cy="2286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7800" y="2209800"/>
            <a:ext cx="3429000" cy="2362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62600" y="4800600"/>
            <a:ext cx="17526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05000" y="5410200"/>
            <a:ext cx="2819400" cy="1447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39000" y="2286000"/>
            <a:ext cx="1371600" cy="2133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Direct Examination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1295400" cy="216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47C8C"/>
              </a:clrFrom>
              <a:clrTo>
                <a:srgbClr val="747C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362200"/>
            <a:ext cx="1600200" cy="205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Attorney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286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Attorney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315200" y="55626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ProsecutionWitness</a:t>
            </a:r>
            <a:endParaRPr lang="en-US" sz="2400" dirty="0"/>
          </a:p>
        </p:txBody>
      </p:sp>
      <p:pic>
        <p:nvPicPr>
          <p:cNvPr id="14" name="Picture 2" descr="http://www.legaljuice.com/ju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638800"/>
            <a:ext cx="962025" cy="1011137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791200"/>
            <a:ext cx="806731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04800" y="6396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Judge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0" y="12909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Jury (Other witnesses and attorneys)</a:t>
            </a:r>
            <a:endParaRPr lang="en-US" sz="2400" dirty="0"/>
          </a:p>
        </p:txBody>
      </p:sp>
      <p:sp>
        <p:nvSpPr>
          <p:cNvPr id="23" name="Oval Callout 22"/>
          <p:cNvSpPr/>
          <p:nvPr/>
        </p:nvSpPr>
        <p:spPr bwMode="auto">
          <a:xfrm>
            <a:off x="2438400" y="3810000"/>
            <a:ext cx="2514600" cy="1371600"/>
          </a:xfrm>
          <a:prstGeom prst="wedgeEllipseCallout">
            <a:avLst>
              <a:gd name="adj1" fmla="val -65409"/>
              <a:gd name="adj2" fmla="val -67783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Objection, Your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Honor!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4" name="Down Arrow 23"/>
          <p:cNvSpPr/>
          <p:nvPr/>
        </p:nvSpPr>
        <p:spPr bwMode="auto">
          <a:xfrm>
            <a:off x="5791200" y="3733800"/>
            <a:ext cx="1371600" cy="2038917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2209800"/>
            <a:ext cx="3429000" cy="2286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7800" y="2209800"/>
            <a:ext cx="3429000" cy="2362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62600" y="4800600"/>
            <a:ext cx="17526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05000" y="5410200"/>
            <a:ext cx="2819400" cy="1447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39000" y="2286000"/>
            <a:ext cx="1371600" cy="2133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Cross Examination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1295400" cy="216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47C8C"/>
              </a:clrFrom>
              <a:clrTo>
                <a:srgbClr val="747C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362200"/>
            <a:ext cx="1600200" cy="205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Attorney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286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Attorney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315200" y="55626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Witness</a:t>
            </a:r>
            <a:endParaRPr lang="en-US" sz="2400" dirty="0"/>
          </a:p>
        </p:txBody>
      </p:sp>
      <p:pic>
        <p:nvPicPr>
          <p:cNvPr id="14" name="Picture 2" descr="http://www.legaljuice.com/ju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638800"/>
            <a:ext cx="962025" cy="1011137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791200"/>
            <a:ext cx="806731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04800" y="6396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Judge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0" y="1290935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Jury (Other witnesses and attorneys)</a:t>
            </a:r>
            <a:endParaRPr lang="en-US" sz="2400" dirty="0"/>
          </a:p>
        </p:txBody>
      </p:sp>
      <p:sp>
        <p:nvSpPr>
          <p:cNvPr id="23" name="Down Arrow 22"/>
          <p:cNvSpPr/>
          <p:nvPr/>
        </p:nvSpPr>
        <p:spPr bwMode="auto">
          <a:xfrm rot="18490936">
            <a:off x="3876186" y="3061902"/>
            <a:ext cx="1371600" cy="3549015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?</a:t>
            </a:r>
          </a:p>
        </p:txBody>
      </p:sp>
      <p:sp>
        <p:nvSpPr>
          <p:cNvPr id="24" name="Oval Callout 23"/>
          <p:cNvSpPr/>
          <p:nvPr/>
        </p:nvSpPr>
        <p:spPr bwMode="auto">
          <a:xfrm>
            <a:off x="4267200" y="3200400"/>
            <a:ext cx="2514600" cy="1371600"/>
          </a:xfrm>
          <a:prstGeom prst="wedgeEllipseCallout">
            <a:avLst>
              <a:gd name="adj1" fmla="val 69136"/>
              <a:gd name="adj2" fmla="val -61116"/>
            </a:avLst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Objection, Your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Honor!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Vladimir Lenin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lenin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209800" y="1371600"/>
            <a:ext cx="50292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2209800"/>
            <a:ext cx="3429000" cy="2286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7800" y="2209800"/>
            <a:ext cx="3429000" cy="2362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62600" y="4800600"/>
            <a:ext cx="17526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05000" y="5410200"/>
            <a:ext cx="2819400" cy="1447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39000" y="2286000"/>
            <a:ext cx="1371600" cy="2133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Direct Examination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1295400" cy="216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47C8C"/>
              </a:clrFrom>
              <a:clrTo>
                <a:srgbClr val="747C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362200"/>
            <a:ext cx="1600200" cy="205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Attorney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286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Attorney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315200" y="55626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ProsecutionWitness</a:t>
            </a:r>
            <a:endParaRPr lang="en-US" sz="2400" dirty="0"/>
          </a:p>
        </p:txBody>
      </p:sp>
      <p:pic>
        <p:nvPicPr>
          <p:cNvPr id="14" name="Picture 2" descr="http://www.legaljuice.com/ju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638800"/>
            <a:ext cx="962025" cy="1011137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791200"/>
            <a:ext cx="806731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04800" y="6396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Judge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0" y="12909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Jury (Other witnesses and attorneys)</a:t>
            </a:r>
            <a:endParaRPr lang="en-US" sz="2400" dirty="0"/>
          </a:p>
        </p:txBody>
      </p:sp>
      <p:sp>
        <p:nvSpPr>
          <p:cNvPr id="23" name="Oval Callout 22"/>
          <p:cNvSpPr/>
          <p:nvPr/>
        </p:nvSpPr>
        <p:spPr bwMode="auto">
          <a:xfrm>
            <a:off x="2438400" y="3810000"/>
            <a:ext cx="2514600" cy="1371600"/>
          </a:xfrm>
          <a:prstGeom prst="wedgeEllipseCallout">
            <a:avLst>
              <a:gd name="adj1" fmla="val -65409"/>
              <a:gd name="adj2" fmla="val -67783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Objection, Your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Honor!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4" name="Down Arrow 23"/>
          <p:cNvSpPr/>
          <p:nvPr/>
        </p:nvSpPr>
        <p:spPr bwMode="auto">
          <a:xfrm>
            <a:off x="5791200" y="3733800"/>
            <a:ext cx="1371600" cy="2038917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2209800"/>
            <a:ext cx="3429000" cy="2286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7800" y="2209800"/>
            <a:ext cx="3429000" cy="2362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62600" y="4800600"/>
            <a:ext cx="17526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05000" y="5410200"/>
            <a:ext cx="2819400" cy="1447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39000" y="2286000"/>
            <a:ext cx="1371600" cy="2133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Cross Examination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1295400" cy="216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47C8C"/>
              </a:clrFrom>
              <a:clrTo>
                <a:srgbClr val="747C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362200"/>
            <a:ext cx="1600200" cy="205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Attorney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286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Attorney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315200" y="55626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Witness</a:t>
            </a:r>
            <a:endParaRPr lang="en-US" sz="2400" dirty="0"/>
          </a:p>
        </p:txBody>
      </p:sp>
      <p:pic>
        <p:nvPicPr>
          <p:cNvPr id="14" name="Picture 2" descr="http://www.legaljuice.com/ju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638800"/>
            <a:ext cx="962025" cy="1011137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791200"/>
            <a:ext cx="806731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04800" y="6396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Judge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0" y="1290935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Jury (Other witnesses and attorneys)</a:t>
            </a:r>
            <a:endParaRPr lang="en-US" sz="2400" dirty="0"/>
          </a:p>
        </p:txBody>
      </p:sp>
      <p:sp>
        <p:nvSpPr>
          <p:cNvPr id="23" name="Down Arrow 22"/>
          <p:cNvSpPr/>
          <p:nvPr/>
        </p:nvSpPr>
        <p:spPr bwMode="auto">
          <a:xfrm rot="18490936">
            <a:off x="3876186" y="3061902"/>
            <a:ext cx="1371600" cy="3549015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?</a:t>
            </a:r>
          </a:p>
        </p:txBody>
      </p:sp>
      <p:sp>
        <p:nvSpPr>
          <p:cNvPr id="24" name="Oval Callout 23"/>
          <p:cNvSpPr/>
          <p:nvPr/>
        </p:nvSpPr>
        <p:spPr bwMode="auto">
          <a:xfrm>
            <a:off x="4267200" y="3200400"/>
            <a:ext cx="2514600" cy="1371600"/>
          </a:xfrm>
          <a:prstGeom prst="wedgeEllipseCallout">
            <a:avLst>
              <a:gd name="adj1" fmla="val 69136"/>
              <a:gd name="adj2" fmla="val -61116"/>
            </a:avLst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Objection, Your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Honor!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Vasily</a:t>
            </a:r>
            <a:r>
              <a:rPr lang="en-US" dirty="0" smtClean="0"/>
              <a:t> </a:t>
            </a:r>
            <a:r>
              <a:rPr lang="en-US" dirty="0" err="1" smtClean="0"/>
              <a:t>Vorontsov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(Intellectual)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9" descr="V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559866"/>
            <a:ext cx="4759232" cy="529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2209800"/>
            <a:ext cx="3429000" cy="2286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7800" y="2209800"/>
            <a:ext cx="3429000" cy="2362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62600" y="4800600"/>
            <a:ext cx="17526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05000" y="5410200"/>
            <a:ext cx="2819400" cy="1447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39000" y="2286000"/>
            <a:ext cx="1371600" cy="2133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Direct Examination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1295400" cy="216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47C8C"/>
              </a:clrFrom>
              <a:clrTo>
                <a:srgbClr val="747C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362200"/>
            <a:ext cx="1600200" cy="205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Attorney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286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Attorney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315200" y="55626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ProsecutionWitness</a:t>
            </a:r>
            <a:endParaRPr lang="en-US" sz="2400" dirty="0"/>
          </a:p>
        </p:txBody>
      </p:sp>
      <p:pic>
        <p:nvPicPr>
          <p:cNvPr id="14" name="Picture 2" descr="http://www.legaljuice.com/ju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638800"/>
            <a:ext cx="962025" cy="1011137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791200"/>
            <a:ext cx="806731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04800" y="6396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Judge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0" y="12909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Jury (Other witnesses and attorneys)</a:t>
            </a:r>
            <a:endParaRPr lang="en-US" sz="2400" dirty="0"/>
          </a:p>
        </p:txBody>
      </p:sp>
      <p:sp>
        <p:nvSpPr>
          <p:cNvPr id="23" name="Oval Callout 22"/>
          <p:cNvSpPr/>
          <p:nvPr/>
        </p:nvSpPr>
        <p:spPr bwMode="auto">
          <a:xfrm>
            <a:off x="2438400" y="3810000"/>
            <a:ext cx="2514600" cy="1371600"/>
          </a:xfrm>
          <a:prstGeom prst="wedgeEllipseCallout">
            <a:avLst>
              <a:gd name="adj1" fmla="val -65409"/>
              <a:gd name="adj2" fmla="val -67783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Objection, Your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Honor!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4" name="Down Arrow 23"/>
          <p:cNvSpPr/>
          <p:nvPr/>
        </p:nvSpPr>
        <p:spPr bwMode="auto">
          <a:xfrm>
            <a:off x="5791200" y="3733800"/>
            <a:ext cx="1371600" cy="2038917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2209800"/>
            <a:ext cx="3429000" cy="2286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7800" y="2209800"/>
            <a:ext cx="3429000" cy="2362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62600" y="4800600"/>
            <a:ext cx="17526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05000" y="5410200"/>
            <a:ext cx="2819400" cy="1447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39000" y="2286000"/>
            <a:ext cx="1371600" cy="2133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Cross Examination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1295400" cy="216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47C8C"/>
              </a:clrFrom>
              <a:clrTo>
                <a:srgbClr val="747C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362200"/>
            <a:ext cx="1600200" cy="205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Attorney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286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Attorney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315200" y="55626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Witness</a:t>
            </a:r>
            <a:endParaRPr lang="en-US" sz="2400" dirty="0"/>
          </a:p>
        </p:txBody>
      </p:sp>
      <p:pic>
        <p:nvPicPr>
          <p:cNvPr id="14" name="Picture 2" descr="http://www.legaljuice.com/ju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638800"/>
            <a:ext cx="962025" cy="1011137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791200"/>
            <a:ext cx="806731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04800" y="6396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Judge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0" y="1290935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Jury (Other witnesses and attorneys)</a:t>
            </a:r>
            <a:endParaRPr lang="en-US" sz="2400" dirty="0"/>
          </a:p>
        </p:txBody>
      </p:sp>
      <p:sp>
        <p:nvSpPr>
          <p:cNvPr id="23" name="Down Arrow 22"/>
          <p:cNvSpPr/>
          <p:nvPr/>
        </p:nvSpPr>
        <p:spPr bwMode="auto">
          <a:xfrm rot="18490936">
            <a:off x="3876186" y="3061902"/>
            <a:ext cx="1371600" cy="3549015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?</a:t>
            </a:r>
          </a:p>
        </p:txBody>
      </p:sp>
      <p:sp>
        <p:nvSpPr>
          <p:cNvPr id="24" name="Oval Callout 23"/>
          <p:cNvSpPr/>
          <p:nvPr/>
        </p:nvSpPr>
        <p:spPr bwMode="auto">
          <a:xfrm>
            <a:off x="4267200" y="3200400"/>
            <a:ext cx="2514600" cy="1371600"/>
          </a:xfrm>
          <a:prstGeom prst="wedgeEllipseCallout">
            <a:avLst>
              <a:gd name="adj1" fmla="val 69136"/>
              <a:gd name="adj2" fmla="val -61116"/>
            </a:avLst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Objection, Your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Honor!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Yana </a:t>
            </a:r>
            <a:r>
              <a:rPr lang="en-US" dirty="0" err="1" smtClean="0"/>
              <a:t>Voloshin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5196" y="1600200"/>
            <a:ext cx="4236604" cy="5105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Dimitri</a:t>
            </a:r>
            <a:r>
              <a:rPr lang="en-US" dirty="0" smtClean="0"/>
              <a:t> the Soldier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295400"/>
            <a:ext cx="5486400" cy="532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 bwMode="auto">
          <a:xfrm rot="5400000">
            <a:off x="4800600" y="1752600"/>
            <a:ext cx="2057400" cy="8382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Steps of the Trial</a:t>
            </a:r>
            <a:endParaRPr lang="en-US" dirty="0"/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08012" y="1676400"/>
            <a:ext cx="8307388" cy="4422775"/>
          </a:xfrm>
          <a:noFill/>
          <a:ln/>
        </p:spPr>
        <p:txBody>
          <a:bodyPr lIns="90488" tIns="44450" rIns="90488" bIns="44450"/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Opening Statements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sz="2800" dirty="0" smtClean="0"/>
              <a:t>Prosecution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dirty="0" smtClean="0"/>
              <a:t>Defense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Prosecution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sz="2800" dirty="0" smtClean="0"/>
              <a:t>Prosecution Direct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sz="2800" dirty="0" smtClean="0"/>
              <a:t>Defense Crosses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Defense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dirty="0" smtClean="0"/>
              <a:t>Defense Direct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dirty="0" smtClean="0"/>
              <a:t>Prosecution Crosses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Closing Statements</a:t>
            </a:r>
            <a:endParaRPr lang="en-US" sz="3200" dirty="0"/>
          </a:p>
        </p:txBody>
      </p:sp>
      <p:pic>
        <p:nvPicPr>
          <p:cNvPr id="31746" name="Picture 2" descr="http://fordifferent.com/wp-content/uploads/2012/10/Criminal-Defense-Attorney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133600"/>
            <a:ext cx="3705225" cy="33623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Father </a:t>
            </a:r>
            <a:r>
              <a:rPr lang="en-US" dirty="0" err="1" smtClean="0"/>
              <a:t>Gapon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 b="14201"/>
          <a:stretch>
            <a:fillRect/>
          </a:stretch>
        </p:blipFill>
        <p:spPr bwMode="auto">
          <a:xfrm>
            <a:off x="2819400" y="1371600"/>
            <a:ext cx="3810000" cy="549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0" descr="http://www.miwd.uscourts.gov/COURTROOM%20TECH/Bell/Court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305800" cy="622935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676400" y="5638800"/>
            <a:ext cx="6400800" cy="1295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1295400" y="4572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Mock Trial</a:t>
            </a:r>
            <a:endParaRPr kumimoji="0" lang="en-US" sz="5400" b="1" i="0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Defense</a:t>
            </a:r>
            <a:endParaRPr lang="en-US" dirty="0"/>
          </a:p>
        </p:txBody>
      </p:sp>
      <p:sp>
        <p:nvSpPr>
          <p:cNvPr id="14339" name="Rectangle 1027"/>
          <p:cNvSpPr>
            <a:spLocks noGrp="1" noRot="1" noChangeArrowheads="1"/>
          </p:cNvSpPr>
          <p:nvPr>
            <p:ph idx="1"/>
          </p:nvPr>
        </p:nvSpPr>
        <p:spPr>
          <a:xfrm>
            <a:off x="381000" y="1295400"/>
            <a:ext cx="5334000" cy="525780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  <a:buNone/>
            </a:pPr>
            <a:r>
              <a:rPr lang="en-US" dirty="0" smtClean="0"/>
              <a:t>Now we switch from Prosecution to Defense</a:t>
            </a:r>
          </a:p>
          <a:p>
            <a:pPr>
              <a:lnSpc>
                <a:spcPct val="90000"/>
              </a:lnSpc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2. </a:t>
            </a:r>
            <a:r>
              <a:rPr lang="en-US" b="1" i="1" dirty="0" smtClean="0">
                <a:solidFill>
                  <a:srgbClr val="FFFF00"/>
                </a:solidFill>
              </a:rPr>
              <a:t>Defense </a:t>
            </a:r>
            <a:r>
              <a:rPr lang="en-US" dirty="0" smtClean="0"/>
              <a:t>brings their witnesses to the stand</a:t>
            </a:r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3. </a:t>
            </a:r>
            <a:r>
              <a:rPr lang="en-US" b="1" i="1" dirty="0" smtClean="0">
                <a:solidFill>
                  <a:srgbClr val="FFFF00"/>
                </a:solidFill>
              </a:rPr>
              <a:t>Prosecution </a:t>
            </a:r>
            <a:r>
              <a:rPr lang="en-US" dirty="0" smtClean="0"/>
              <a:t>crosses the Defense witnesses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76802" name="Picture 2" descr="http://www.cartoonstock.com/newscartoons/cartoonists/rcl/lowres/rcln64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4550" y="1676400"/>
            <a:ext cx="3219450" cy="3810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2209800"/>
            <a:ext cx="3429000" cy="2286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7800" y="2209800"/>
            <a:ext cx="3429000" cy="2362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62600" y="4800600"/>
            <a:ext cx="17526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05000" y="5410200"/>
            <a:ext cx="2819400" cy="1447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39000" y="2286000"/>
            <a:ext cx="1371600" cy="2133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Direct Examination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1295400" cy="216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47C8C"/>
              </a:clrFrom>
              <a:clrTo>
                <a:srgbClr val="747C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362200"/>
            <a:ext cx="1600200" cy="205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Attorney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286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Attorney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315200" y="55626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Witness</a:t>
            </a:r>
            <a:endParaRPr lang="en-US" sz="2400" dirty="0"/>
          </a:p>
        </p:txBody>
      </p:sp>
      <p:pic>
        <p:nvPicPr>
          <p:cNvPr id="14" name="Picture 2" descr="http://www.legaljuice.com/ju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638800"/>
            <a:ext cx="962025" cy="1011137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791200"/>
            <a:ext cx="806731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04800" y="6396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Judge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0" y="1290935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Jury (Other witnesses and attorneys)</a:t>
            </a:r>
            <a:endParaRPr lang="en-US" sz="2400" dirty="0"/>
          </a:p>
        </p:txBody>
      </p:sp>
      <p:sp>
        <p:nvSpPr>
          <p:cNvPr id="23" name="Down Arrow 22"/>
          <p:cNvSpPr/>
          <p:nvPr/>
        </p:nvSpPr>
        <p:spPr bwMode="auto">
          <a:xfrm rot="18490936">
            <a:off x="3876186" y="3061902"/>
            <a:ext cx="1371600" cy="3549015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?</a:t>
            </a:r>
          </a:p>
        </p:txBody>
      </p:sp>
      <p:sp>
        <p:nvSpPr>
          <p:cNvPr id="24" name="Oval Callout 23"/>
          <p:cNvSpPr/>
          <p:nvPr/>
        </p:nvSpPr>
        <p:spPr bwMode="auto">
          <a:xfrm>
            <a:off x="4267200" y="3200400"/>
            <a:ext cx="2514600" cy="1371600"/>
          </a:xfrm>
          <a:prstGeom prst="wedgeEllipseCallout">
            <a:avLst>
              <a:gd name="adj1" fmla="val 69136"/>
              <a:gd name="adj2" fmla="val -61116"/>
            </a:avLst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Objection, Your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Honor!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2209800"/>
            <a:ext cx="3429000" cy="2286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7800" y="2209800"/>
            <a:ext cx="3429000" cy="2362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62600" y="4800600"/>
            <a:ext cx="17526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05000" y="5410200"/>
            <a:ext cx="2819400" cy="1447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39000" y="2286000"/>
            <a:ext cx="1371600" cy="2133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Cross Examination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1295400" cy="216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47C8C"/>
              </a:clrFrom>
              <a:clrTo>
                <a:srgbClr val="747C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362200"/>
            <a:ext cx="1600200" cy="205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Attorney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286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Attorney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315200" y="55626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ProsecutionWitness</a:t>
            </a:r>
            <a:endParaRPr lang="en-US" sz="2400" dirty="0"/>
          </a:p>
        </p:txBody>
      </p:sp>
      <p:pic>
        <p:nvPicPr>
          <p:cNvPr id="14" name="Picture 2" descr="http://www.legaljuice.com/ju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638800"/>
            <a:ext cx="962025" cy="1011137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791200"/>
            <a:ext cx="806731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04800" y="6396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Judge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0" y="12909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Jury (Other witnesses and attorneys)</a:t>
            </a:r>
            <a:endParaRPr lang="en-US" sz="2400" dirty="0"/>
          </a:p>
        </p:txBody>
      </p:sp>
      <p:sp>
        <p:nvSpPr>
          <p:cNvPr id="23" name="Oval Callout 22"/>
          <p:cNvSpPr/>
          <p:nvPr/>
        </p:nvSpPr>
        <p:spPr bwMode="auto">
          <a:xfrm>
            <a:off x="2438400" y="3810000"/>
            <a:ext cx="2514600" cy="1371600"/>
          </a:xfrm>
          <a:prstGeom prst="wedgeEllipseCallout">
            <a:avLst>
              <a:gd name="adj1" fmla="val -65409"/>
              <a:gd name="adj2" fmla="val -67783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Objection, Your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Honor!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4" name="Down Arrow 23"/>
          <p:cNvSpPr/>
          <p:nvPr/>
        </p:nvSpPr>
        <p:spPr bwMode="auto">
          <a:xfrm>
            <a:off x="5791200" y="3733800"/>
            <a:ext cx="1371600" cy="2038917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Tsar Nicholas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1" descr="NICHO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371600"/>
            <a:ext cx="3638550" cy="507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Natalia </a:t>
            </a:r>
            <a:r>
              <a:rPr lang="en-US" dirty="0" err="1" smtClean="0"/>
              <a:t>Garanin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(Noblewoman)</a:t>
            </a:r>
            <a:endParaRPr lang="en-US" dirty="0"/>
          </a:p>
        </p:txBody>
      </p:sp>
      <p:pic>
        <p:nvPicPr>
          <p:cNvPr id="6" name="Picture 1" descr="C:\Users\tweisbrod\Desktop\russian nob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651000"/>
            <a:ext cx="3733800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Czarina Alexandra Romanov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 r="12500"/>
          <a:stretch>
            <a:fillRect/>
          </a:stretch>
        </p:blipFill>
        <p:spPr bwMode="auto">
          <a:xfrm>
            <a:off x="2971800" y="1258512"/>
            <a:ext cx="3276600" cy="55994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Nikolai </a:t>
            </a:r>
            <a:r>
              <a:rPr lang="en-US" dirty="0" err="1" smtClean="0"/>
              <a:t>Yudenich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(Cossack Officer)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4" descr="Cossack_man_from_the_steppes_of_Russ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600688"/>
            <a:ext cx="4362450" cy="52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Rasputin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r="10526" b="16716"/>
          <a:stretch>
            <a:fillRect/>
          </a:stretch>
        </p:blipFill>
        <p:spPr bwMode="auto">
          <a:xfrm>
            <a:off x="2438400" y="1295400"/>
            <a:ext cx="4267200" cy="52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1447800"/>
            <a:ext cx="3429000" cy="2286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7800" y="1447800"/>
            <a:ext cx="3429000" cy="2362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39000" y="1524000"/>
            <a:ext cx="1371600" cy="2133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Attorneys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1295400" cy="216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47C8C"/>
              </a:clrFrom>
              <a:clrTo>
                <a:srgbClr val="747C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1600200"/>
            <a:ext cx="1600200" cy="205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1600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Attorney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1524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Attorney</a:t>
            </a:r>
            <a:endParaRPr lang="en-US" sz="2400" dirty="0"/>
          </a:p>
        </p:txBody>
      </p:sp>
      <p:sp>
        <p:nvSpPr>
          <p:cNvPr id="25" name="Rectangle 3"/>
          <p:cNvSpPr txBox="1">
            <a:spLocks noRot="1" noChangeArrowheads="1"/>
          </p:cNvSpPr>
          <p:nvPr/>
        </p:nvSpPr>
        <p:spPr bwMode="auto">
          <a:xfrm>
            <a:off x="533400" y="3733800"/>
            <a:ext cx="800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Direct: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Ask 8-12 questions. </a:t>
            </a:r>
            <a:endParaRPr kumimoji="0" lang="en-US" sz="2800" i="0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800" b="1" i="0" u="sng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Cross: </a:t>
            </a:r>
            <a:r>
              <a:rPr kumimoji="0" lang="en-US" sz="2800" i="0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Ask 4-5 questions.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lang="en-US" sz="2800" b="1" u="sng" kern="0" baseline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Make 1+ objection.</a:t>
            </a:r>
            <a:r>
              <a:rPr lang="en-US" sz="2800" b="1" u="sng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Use your objection sheet to help you.</a:t>
            </a:r>
          </a:p>
          <a:p>
            <a:pPr marL="342900" lvl="0" indent="-3429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Listen to your witness’s answers. </a:t>
            </a:r>
            <a:r>
              <a:rPr lang="en-US" sz="2800" b="1" u="sng" kern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Ask follow-up questions if you need to.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Be flexible.</a:t>
            </a:r>
            <a:endParaRPr kumimoji="0" lang="en-US" sz="2800" i="0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2209800"/>
            <a:ext cx="3429000" cy="2286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7800" y="2209800"/>
            <a:ext cx="3429000" cy="2362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62600" y="4800600"/>
            <a:ext cx="17526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05000" y="5410200"/>
            <a:ext cx="2819400" cy="1447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39000" y="2286000"/>
            <a:ext cx="1371600" cy="2133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Closing Statements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1295400" cy="216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47C8C"/>
              </a:clrFrom>
              <a:clrTo>
                <a:srgbClr val="747C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362200"/>
            <a:ext cx="1600200" cy="205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Attorney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286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Attorney</a:t>
            </a:r>
            <a:endParaRPr lang="en-US" sz="2400" dirty="0"/>
          </a:p>
        </p:txBody>
      </p:sp>
      <p:pic>
        <p:nvPicPr>
          <p:cNvPr id="14" name="Picture 2" descr="http://www.legaljuice.com/ju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638800"/>
            <a:ext cx="962025" cy="1011137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791200"/>
            <a:ext cx="806731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04800" y="6396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Judge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12909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Jury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Verdict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8077200" cy="4073525"/>
          </a:xfrm>
        </p:spPr>
        <p:txBody>
          <a:bodyPr/>
          <a:lstStyle/>
          <a:p>
            <a:r>
              <a:rPr lang="en-US" sz="2800" dirty="0" smtClean="0"/>
              <a:t>Complete Part B of the Verdict Sheet.</a:t>
            </a:r>
          </a:p>
          <a:p>
            <a:r>
              <a:rPr lang="en-US" sz="2800" dirty="0" smtClean="0"/>
              <a:t>Your group leader will add up everyone’s vote.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12909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Jury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Verdict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8077200" cy="4073525"/>
          </a:xfrm>
        </p:spPr>
        <p:txBody>
          <a:bodyPr/>
          <a:lstStyle/>
          <a:p>
            <a:r>
              <a:rPr lang="en-US" sz="2800" dirty="0" smtClean="0"/>
              <a:t>Write your response to the verdict.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12909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Jury</a:t>
            </a:r>
            <a:endParaRPr lang="en-US" sz="2400" dirty="0"/>
          </a:p>
        </p:txBody>
      </p:sp>
      <p:pic>
        <p:nvPicPr>
          <p:cNvPr id="6" name="Picture 1" descr="NICHO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89258" y="2697580"/>
            <a:ext cx="2982942" cy="416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Stalinist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30725"/>
          </a:xfrm>
        </p:spPr>
        <p:txBody>
          <a:bodyPr/>
          <a:lstStyle/>
          <a:p>
            <a:r>
              <a:rPr lang="en-US" dirty="0" smtClean="0"/>
              <a:t>Stalin takes over Russia (now called the USSR) after Lenin dies.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Study Guide 30.2 – open notes quiz on Friday, March 8.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523999"/>
            <a:ext cx="3733800" cy="480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228600"/>
            <a:ext cx="2895600" cy="35052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943600" y="228600"/>
            <a:ext cx="2971800" cy="3581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Witnesses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71600" y="14478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Witnesses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943600" y="1531203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Witnesses</a:t>
            </a:r>
            <a:endParaRPr lang="en-US" sz="2400" dirty="0"/>
          </a:p>
        </p:txBody>
      </p:sp>
      <p:sp>
        <p:nvSpPr>
          <p:cNvPr id="25" name="Rectangle 3"/>
          <p:cNvSpPr txBox="1">
            <a:spLocks noRot="1" noChangeArrowheads="1"/>
          </p:cNvSpPr>
          <p:nvPr/>
        </p:nvSpPr>
        <p:spPr bwMode="auto">
          <a:xfrm>
            <a:off x="533400" y="3733800"/>
            <a:ext cx="800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Be in character. Tell your story!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lang="en-US" sz="2800" b="1" u="sng" kern="0" baseline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Direct/Cross:</a:t>
            </a:r>
            <a:r>
              <a:rPr lang="en-US" sz="2800" kern="0" baseline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 Answer the questions, yes/no when needed and details when needed.</a:t>
            </a:r>
            <a:endParaRPr lang="en-US" sz="2800" b="1" u="sng" kern="0" baseline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800100" lvl="1" indent="-3429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Don’t make up facts.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“Spin” unfavorable or unflattering answers to your favor 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sym typeface="Wingdings" pitchFamily="2" charset="2"/>
              </a:rPr>
              <a:t></a:t>
            </a:r>
            <a:endParaRPr lang="en-US" sz="28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" name="Picture 0" descr="ed-more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2667000"/>
            <a:ext cx="113489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00px-MKGandh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616092"/>
            <a:ext cx="798758" cy="965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C:\Users\cpatton\Desktop\theodore_roosevel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381000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http://www.biography.com/imported/images/Biography/Images/Profiles/B/Sitting-Bull-9485326-1-40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3810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:\Users\pkeeler\Desktop\images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381000"/>
            <a:ext cx="838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il_fi" descr="http://media.web.britannica.com/eb-media/42/135742-004-C334511E.jpg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228600" y="2438400"/>
            <a:ext cx="838200" cy="1096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33600" y="2438400"/>
            <a:ext cx="762000" cy="1074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liliuokalani.jpg"/>
          <p:cNvPicPr/>
          <p:nvPr/>
        </p:nvPicPr>
        <p:blipFill>
          <a:blip r:embed="rId10"/>
          <a:stretch>
            <a:fillRect/>
          </a:stretch>
        </p:blipFill>
        <p:spPr>
          <a:xfrm>
            <a:off x="7696200" y="304800"/>
            <a:ext cx="762000" cy="1066800"/>
          </a:xfrm>
          <a:prstGeom prst="rect">
            <a:avLst/>
          </a:prstGeom>
        </p:spPr>
      </p:pic>
      <p:pic>
        <p:nvPicPr>
          <p:cNvPr id="21" name="Picture 20" descr="File:Bundesarchiv Bild 146-2005-0057, Otto von Bismarck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1000" y="1447800"/>
            <a:ext cx="685800" cy="86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077200" y="2562225"/>
            <a:ext cx="712242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il_fi" descr="http://unitedblackamerica.com/wp-content/plugins/php-image-cache/image.php?path=/wp-content/uploads/2012/01/Jomo-Kenyatta-1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077200" y="1466850"/>
            <a:ext cx="67519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" descr="url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19200" y="2362200"/>
            <a:ext cx="762000" cy="119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Confidence in the courtroom</a:t>
            </a:r>
          </a:p>
        </p:txBody>
      </p:sp>
      <p:sp>
        <p:nvSpPr>
          <p:cNvPr id="5222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685800" y="1905000"/>
            <a:ext cx="4194175" cy="3505200"/>
          </a:xfrm>
        </p:spPr>
        <p:txBody>
          <a:bodyPr/>
          <a:lstStyle/>
          <a:p>
            <a:r>
              <a:rPr lang="en-US" sz="2800" dirty="0"/>
              <a:t>Stand tall</a:t>
            </a:r>
          </a:p>
          <a:p>
            <a:r>
              <a:rPr lang="en-US" sz="2800" dirty="0"/>
              <a:t>Loud clear voice</a:t>
            </a:r>
          </a:p>
          <a:p>
            <a:r>
              <a:rPr lang="en-US" sz="2800" dirty="0" smtClean="0"/>
              <a:t>Talk </a:t>
            </a:r>
            <a:r>
              <a:rPr lang="en-US" sz="2800" dirty="0"/>
              <a:t>smooth and </a:t>
            </a:r>
            <a:r>
              <a:rPr lang="en-US" sz="2800" dirty="0" smtClean="0"/>
              <a:t>slow</a:t>
            </a:r>
          </a:p>
          <a:p>
            <a:r>
              <a:rPr lang="en-US" sz="2800" dirty="0" smtClean="0"/>
              <a:t>Walk smooth and slow</a:t>
            </a:r>
          </a:p>
          <a:p>
            <a:r>
              <a:rPr lang="en-US" sz="2800" dirty="0" smtClean="0"/>
              <a:t>Preparation is the key to confidence.</a:t>
            </a:r>
          </a:p>
          <a:p>
            <a:r>
              <a:rPr lang="en-US" sz="2800" dirty="0" smtClean="0"/>
              <a:t>Have fun </a:t>
            </a:r>
            <a:r>
              <a:rPr lang="en-US" sz="2800" dirty="0" smtClean="0">
                <a:sym typeface="Wingdings" pitchFamily="2" charset="2"/>
              </a:rPr>
              <a:t></a:t>
            </a:r>
            <a:endParaRPr lang="en-US" sz="2800" dirty="0"/>
          </a:p>
        </p:txBody>
      </p:sp>
      <p:pic>
        <p:nvPicPr>
          <p:cNvPr id="52231" name="Picture 7" descr="j021215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38800" y="2057400"/>
            <a:ext cx="2913063" cy="3200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0" descr="http://www.miwd.uscourts.gov/COURTROOM%20TECH/Bell/Court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305800" cy="622935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676400" y="2895600"/>
            <a:ext cx="6400800" cy="1295400"/>
          </a:xfrm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b="1" dirty="0" smtClean="0"/>
              <a:t>Copies of Q’s to the Judge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b="1" dirty="0" smtClean="0"/>
              <a:t>Objection sheets?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b="1" dirty="0" smtClean="0"/>
              <a:t>Witness Statements for Attorneys?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b="1" dirty="0" err="1" smtClean="0"/>
              <a:t>Notecards</a:t>
            </a:r>
            <a:r>
              <a:rPr lang="en-US" sz="2800" b="1" dirty="0" smtClean="0"/>
              <a:t> for witnesses?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b="1" dirty="0" smtClean="0"/>
              <a:t>Opening Statements?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n-US" sz="2800" b="1" dirty="0" smtClean="0"/>
          </a:p>
          <a:p>
            <a:pPr>
              <a:lnSpc>
                <a:spcPct val="80000"/>
              </a:lnSpc>
            </a:pPr>
            <a:r>
              <a:rPr lang="en-US" sz="2800" b="1" dirty="0" smtClean="0"/>
              <a:t>SIT IN YOUR ASSIGNED AREA.</a:t>
            </a:r>
            <a:endParaRPr lang="en-US" sz="2800" dirty="0" smtClean="0"/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1295400" y="4572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5400" b="1" dirty="0" smtClean="0">
                <a:solidFill>
                  <a:srgbClr val="FF0000"/>
                </a:solidFill>
              </a:rPr>
              <a:t>5 minutes preparation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Jury!</a:t>
            </a:r>
            <a:endParaRPr lang="en-US" dirty="0"/>
          </a:p>
        </p:txBody>
      </p:sp>
      <p:sp>
        <p:nvSpPr>
          <p:cNvPr id="25" name="Rectangle 3"/>
          <p:cNvSpPr txBox="1">
            <a:spLocks noRot="1" noChangeArrowheads="1"/>
          </p:cNvSpPr>
          <p:nvPr/>
        </p:nvSpPr>
        <p:spPr bwMode="auto">
          <a:xfrm>
            <a:off x="609600" y="2209800"/>
            <a:ext cx="800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Be respectful.</a:t>
            </a:r>
            <a:r>
              <a:rPr kumimoji="0" lang="en-US" sz="280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lang="en-US" sz="2800" b="1" u="sng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Take notes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– Use the “verdict” sheet to take notes on the other witnesses for both sides.  This is your buy-in for the verdict vote, and is required!</a:t>
            </a:r>
            <a:endParaRPr kumimoji="0" lang="en-US" sz="2800" b="1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lang="en-US" sz="2800" b="1" u="sng" kern="0" baseline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If you have any questions</a:t>
            </a:r>
            <a:r>
              <a:rPr lang="en-US" sz="2800" kern="0" baseline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– Please raise your hand and wait until the judge talks to you.</a:t>
            </a:r>
            <a:endParaRPr lang="en-US" sz="28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Everyone else who is not currently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the Witness or Attorneys up front.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Steps of the Trial</a:t>
            </a:r>
            <a:endParaRPr lang="en-US" dirty="0"/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08012" y="1676400"/>
            <a:ext cx="8307388" cy="4422775"/>
          </a:xfrm>
          <a:noFill/>
          <a:ln/>
        </p:spPr>
        <p:txBody>
          <a:bodyPr lIns="90488" tIns="44450" rIns="90488" bIns="44450"/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Opening Statements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sz="2800" dirty="0" smtClean="0"/>
              <a:t>Prosecution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dirty="0" smtClean="0"/>
              <a:t>Defense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Prosecution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sz="2800" dirty="0" smtClean="0"/>
              <a:t>Prosecution Direct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sz="2800" dirty="0" smtClean="0"/>
              <a:t>Defense Crosses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Defense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dirty="0" smtClean="0"/>
              <a:t>Defense Direct</a:t>
            </a:r>
          </a:p>
          <a:p>
            <a:pPr marL="914400" lvl="1" indent="-514350">
              <a:lnSpc>
                <a:spcPct val="90000"/>
              </a:lnSpc>
              <a:buFont typeface="+mj-lt"/>
              <a:buAutoNum type="alphaUcPeriod"/>
            </a:pPr>
            <a:r>
              <a:rPr lang="en-US" dirty="0" smtClean="0"/>
              <a:t>Prosecution Crosses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Closing Statements</a:t>
            </a:r>
            <a:endParaRPr lang="en-US" sz="3200" dirty="0"/>
          </a:p>
        </p:txBody>
      </p:sp>
      <p:pic>
        <p:nvPicPr>
          <p:cNvPr id="31746" name="Picture 2" descr="http://fordifferent.com/wp-content/uploads/2012/10/Criminal-Defense-Attorney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133600"/>
            <a:ext cx="3705225" cy="33623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152400" y="2209800"/>
            <a:ext cx="3429000" cy="2286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7800" y="2209800"/>
            <a:ext cx="3429000" cy="23622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562600" y="4800600"/>
            <a:ext cx="17526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05000" y="5410200"/>
            <a:ext cx="2819400" cy="1447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239000" y="2286000"/>
            <a:ext cx="1371600" cy="21336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Opening Statements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1295400" cy="216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47C8C"/>
              </a:clrFrom>
              <a:clrTo>
                <a:srgbClr val="747C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2362200"/>
            <a:ext cx="1600200" cy="205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52600" y="2362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Defense Attorney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286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Prosecution Attorney</a:t>
            </a:r>
            <a:endParaRPr lang="en-US" sz="2400" dirty="0"/>
          </a:p>
        </p:txBody>
      </p:sp>
      <p:pic>
        <p:nvPicPr>
          <p:cNvPr id="14" name="Picture 2" descr="http://www.legaljuice.com/ju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638800"/>
            <a:ext cx="962025" cy="1011137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791200"/>
            <a:ext cx="806731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304800" y="63963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Judge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762000" y="1143000"/>
            <a:ext cx="77724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12909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Jury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203756">
  <a:themeElements>
    <a:clrScheme name="Office Them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Office Them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Office Them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TS010203756</Template>
  <TotalTime>2966</TotalTime>
  <Words>598</Words>
  <Application>Microsoft Office PowerPoint</Application>
  <PresentationFormat>On-screen Show (4:3)</PresentationFormat>
  <Paragraphs>162</Paragraphs>
  <Slides>33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TS010203756</vt:lpstr>
      <vt:lpstr>Slide 1</vt:lpstr>
      <vt:lpstr>Steps of the Trial</vt:lpstr>
      <vt:lpstr>Attorneys</vt:lpstr>
      <vt:lpstr>Witnesses</vt:lpstr>
      <vt:lpstr>Confidence in the courtroom</vt:lpstr>
      <vt:lpstr>Slide 6</vt:lpstr>
      <vt:lpstr>Jury!</vt:lpstr>
      <vt:lpstr>Steps of the Trial</vt:lpstr>
      <vt:lpstr>1. Opening Statements</vt:lpstr>
      <vt:lpstr>2. Direct Examination</vt:lpstr>
      <vt:lpstr>3. Cross Examination</vt:lpstr>
      <vt:lpstr>Vladimir Lenin</vt:lpstr>
      <vt:lpstr>2. Direct Examination</vt:lpstr>
      <vt:lpstr>3. Cross Examination</vt:lpstr>
      <vt:lpstr>Vasily Vorontsov (Intellectual)</vt:lpstr>
      <vt:lpstr>2. Direct Examination</vt:lpstr>
      <vt:lpstr>3. Cross Examination</vt:lpstr>
      <vt:lpstr>Yana Voloshin (Maid)</vt:lpstr>
      <vt:lpstr>Dimitri the Soldier</vt:lpstr>
      <vt:lpstr>Father Gapon</vt:lpstr>
      <vt:lpstr>Slide 21</vt:lpstr>
      <vt:lpstr>Defense</vt:lpstr>
      <vt:lpstr>2. Direct Examination</vt:lpstr>
      <vt:lpstr>3. Cross Examination</vt:lpstr>
      <vt:lpstr>Tsar Nicholas</vt:lpstr>
      <vt:lpstr>Natalia Garanin (Noblewoman)</vt:lpstr>
      <vt:lpstr>Czarina Alexandra Romanov</vt:lpstr>
      <vt:lpstr>Nikolai Yudenich (Cossack Officer)</vt:lpstr>
      <vt:lpstr>Rasputin</vt:lpstr>
      <vt:lpstr>4. Closing Statements</vt:lpstr>
      <vt:lpstr>Verdict</vt:lpstr>
      <vt:lpstr>Verdict Response</vt:lpstr>
      <vt:lpstr>Stalinist Russia</vt:lpstr>
    </vt:vector>
  </TitlesOfParts>
  <Company>Brown Rudnick Freed &amp; Gesmer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Woodrow Wilson Trial Team Mock Trial Basics</dc:title>
  <dc:creator>BRFG</dc:creator>
  <cp:lastModifiedBy>MTunison</cp:lastModifiedBy>
  <cp:revision>174</cp:revision>
  <cp:lastPrinted>2000-10-03T19:00:40Z</cp:lastPrinted>
  <dcterms:created xsi:type="dcterms:W3CDTF">1999-10-07T16:25:09Z</dcterms:created>
  <dcterms:modified xsi:type="dcterms:W3CDTF">2013-03-04T19:26:42Z</dcterms:modified>
</cp:coreProperties>
</file>